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65" r:id="rId4"/>
    <p:sldId id="283" r:id="rId5"/>
    <p:sldId id="264" r:id="rId6"/>
    <p:sldId id="277" r:id="rId7"/>
    <p:sldId id="279" r:id="rId8"/>
    <p:sldId id="284" r:id="rId9"/>
    <p:sldId id="280" r:id="rId10"/>
    <p:sldId id="285" r:id="rId11"/>
    <p:sldId id="281" r:id="rId12"/>
    <p:sldId id="282" r:id="rId13"/>
    <p:sldId id="262" r:id="rId14"/>
    <p:sldId id="260" r:id="rId15"/>
    <p:sldId id="261" r:id="rId16"/>
    <p:sldId id="263" r:id="rId17"/>
    <p:sldId id="259" r:id="rId18"/>
    <p:sldId id="273" r:id="rId19"/>
    <p:sldId id="274" r:id="rId20"/>
    <p:sldId id="275" r:id="rId21"/>
    <p:sldId id="276" r:id="rId22"/>
    <p:sldId id="27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6248" autoAdjust="0"/>
  </p:normalViewPr>
  <p:slideViewPr>
    <p:cSldViewPr snapToGrid="0">
      <p:cViewPr varScale="1">
        <p:scale>
          <a:sx n="74" d="100"/>
          <a:sy n="74" d="100"/>
        </p:scale>
        <p:origin x="2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3A0BFD-987B-491F-A965-D52AB955E144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45F43F-9BC6-4454-8275-BE0A2FED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563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OpenDroneMap</a:t>
            </a:r>
            <a:r>
              <a:rPr lang="en-US" dirty="0" smtClean="0"/>
              <a:t> originates from </a:t>
            </a:r>
            <a:r>
              <a:rPr lang="en-US" i="1" dirty="0" smtClean="0"/>
              <a:t>Computer Vision</a:t>
            </a:r>
            <a:r>
              <a:rPr lang="en-US" dirty="0" smtClean="0"/>
              <a:t>, i.e. how do we enable computers to navigate and understand the world.</a:t>
            </a:r>
          </a:p>
          <a:p>
            <a:endParaRPr lang="en-US" dirty="0" smtClean="0"/>
          </a:p>
          <a:p>
            <a:r>
              <a:rPr lang="en-US" dirty="0" smtClean="0"/>
              <a:t>It depends on stereo visio</a:t>
            </a:r>
            <a:r>
              <a:rPr lang="en-US" baseline="0" dirty="0" smtClean="0"/>
              <a:t>n much like we do to make sense of the world in 3D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45F43F-9BC6-4454-8275-BE0A2FEDE4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833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45F43F-9BC6-4454-8275-BE0A2FEDE4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873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</a:t>
            </a:r>
            <a:r>
              <a:rPr lang="en-US" dirty="0" err="1" smtClean="0"/>
              <a:t>Photogrammetrically</a:t>
            </a:r>
            <a:r>
              <a:rPr lang="en-US" dirty="0" smtClean="0"/>
              <a:t> Derived Point Cloud)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45F43F-9BC6-4454-8275-BE0A2FEDE4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77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Uses the Point Cloud Library (PCL), followed by mesh decimation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45F43F-9BC6-4454-8275-BE0A2FEDE49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78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Uses the Point Cloud Library (PCL), followed by mesh decimation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45F43F-9BC6-4454-8275-BE0A2FEDE4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841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060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785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42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81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474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073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19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86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57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99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61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D1AB9-C473-4D01-9ACF-48F2551BD5D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73FC-8513-47B4-9307-148B98F97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304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DroneMap/OpenDroneMap/releases/download/v0.2/OpenDroneMap-v0_2.zip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Dakota Benjamin, Geospatial Developer, Cleveland </a:t>
            </a:r>
            <a:r>
              <a:rPr lang="en-US" dirty="0" err="1"/>
              <a:t>Metroparks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dakotabenjammin</a:t>
            </a:r>
            <a:endParaRPr lang="en-US" dirty="0"/>
          </a:p>
          <a:p>
            <a:r>
              <a:rPr lang="en-US" dirty="0"/>
              <a:t>Stephen Mather, GIS Manager, Cleveland </a:t>
            </a:r>
            <a:r>
              <a:rPr lang="en-US" dirty="0" err="1"/>
              <a:t>Metroparks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smathermather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" y="784156"/>
            <a:ext cx="10144125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8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628" y="1506954"/>
            <a:ext cx="9532744" cy="53510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255" y="1508990"/>
            <a:ext cx="9529117" cy="5349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86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Texturing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628" y="1502123"/>
            <a:ext cx="9532744" cy="532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9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37330" y="-90130"/>
            <a:ext cx="5917340" cy="79789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Orthophoto</a:t>
            </a:r>
            <a:r>
              <a:rPr lang="en-US" dirty="0" smtClean="0"/>
              <a:t> Generation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22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many ways to install ODM:</a:t>
            </a:r>
            <a:endParaRPr lang="en-US" dirty="0"/>
          </a:p>
          <a:p>
            <a:pPr lvl="1"/>
            <a:r>
              <a:rPr lang="en-US" dirty="0" smtClean="0"/>
              <a:t>Natively using Ubuntu 14.04 or later (or with Virtual Machine via vagrant)</a:t>
            </a:r>
          </a:p>
          <a:p>
            <a:pPr lvl="1"/>
            <a:r>
              <a:rPr lang="en-US" dirty="0" err="1" smtClean="0"/>
              <a:t>MacOS</a:t>
            </a:r>
            <a:r>
              <a:rPr lang="en-US" dirty="0" smtClean="0"/>
              <a:t> or Windows, by installing Docker (not covered today)</a:t>
            </a:r>
            <a:endParaRPr lang="en-US" dirty="0"/>
          </a:p>
          <a:p>
            <a:pPr lvl="1"/>
            <a:r>
              <a:rPr lang="en-US" dirty="0" smtClean="0"/>
              <a:t>With a Web-based GUI called </a:t>
            </a:r>
            <a:r>
              <a:rPr lang="en-US" dirty="0" err="1" smtClean="0"/>
              <a:t>WebODM</a:t>
            </a:r>
            <a:r>
              <a:rPr lang="en-US" dirty="0" smtClean="0"/>
              <a:t> (functional, but limited and currently in heavy development)</a:t>
            </a:r>
          </a:p>
        </p:txBody>
      </p:sp>
    </p:spTree>
    <p:extLst>
      <p:ext uri="{BB962C8B-B14F-4D97-AF65-F5344CB8AC3E}">
        <p14:creationId xmlns:p14="http://schemas.microsoft.com/office/powerpoint/2010/main" val="3940949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 and Usage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Download: </a:t>
            </a:r>
          </a:p>
          <a:p>
            <a:pPr lvl="1"/>
            <a:r>
              <a:rPr lang="en-US" dirty="0" smtClean="0"/>
              <a:t>V0.2 Release: </a:t>
            </a:r>
            <a:r>
              <a:rPr lang="en-US" dirty="0" smtClean="0">
                <a:hlinkClick r:id="rId2"/>
              </a:rPr>
              <a:t>https://github.com/OpenDroneMap/OpenDroneMap/releases/download/v0.2/OpenDroneMap-v0_2.zip</a:t>
            </a:r>
            <a:endParaRPr lang="en-US" dirty="0" smtClean="0"/>
          </a:p>
          <a:p>
            <a:pPr lvl="1"/>
            <a:r>
              <a:rPr lang="en-US" dirty="0" smtClean="0"/>
              <a:t>Latest Development: (</a:t>
            </a:r>
            <a:r>
              <a:rPr lang="en-US" dirty="0" err="1" smtClean="0"/>
              <a:t>git</a:t>
            </a:r>
            <a:r>
              <a:rPr lang="en-US" dirty="0" smtClean="0"/>
              <a:t>)</a:t>
            </a:r>
          </a:p>
          <a:p>
            <a:pPr marL="914400" lvl="2" indent="0">
              <a:buNone/>
            </a:pP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clone https://github.com/OpenDroneMap/OpenDroneMap.git</a:t>
            </a:r>
          </a:p>
          <a:p>
            <a:pPr lvl="1"/>
            <a:r>
              <a:rPr lang="en-US" dirty="0" smtClean="0">
                <a:cs typeface="Courier New" panose="02070309020205020404" pitchFamily="49" charset="0"/>
              </a:rPr>
              <a:t>Or download link above (sans “.</a:t>
            </a:r>
            <a:r>
              <a:rPr lang="en-US" dirty="0" err="1" smtClean="0">
                <a:cs typeface="Courier New" panose="02070309020205020404" pitchFamily="49" charset="0"/>
              </a:rPr>
              <a:t>git</a:t>
            </a:r>
            <a:r>
              <a:rPr lang="en-US" dirty="0" smtClean="0">
                <a:cs typeface="Courier New" panose="02070309020205020404" pitchFamily="49" charset="0"/>
              </a:rPr>
              <a:t>”)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cs typeface="Courier New" panose="02070309020205020404" pitchFamily="49" charset="0"/>
              </a:rPr>
              <a:t>Install</a:t>
            </a:r>
          </a:p>
          <a:p>
            <a:pPr marL="457200" lvl="1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./configure.sh</a:t>
            </a:r>
          </a:p>
          <a:p>
            <a:pPr marL="457200" lvl="1" indent="0">
              <a:buNone/>
            </a:pPr>
            <a:endParaRPr lang="en-US" dirty="0" smtClean="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69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cs typeface="Courier New" panose="02070309020205020404" pitchFamily="49" charset="0"/>
              </a:rPr>
              <a:t>3.   Set environment variables</a:t>
            </a:r>
          </a:p>
          <a:p>
            <a:pPr lvl="1"/>
            <a:r>
              <a:rPr lang="en-US" dirty="0" smtClean="0">
                <a:cs typeface="Courier New" panose="02070309020205020404" pitchFamily="49" charset="0"/>
              </a:rPr>
              <a:t>Open “~/.</a:t>
            </a:r>
            <a:r>
              <a:rPr lang="en-US" dirty="0" err="1" smtClean="0">
                <a:cs typeface="Courier New" panose="02070309020205020404" pitchFamily="49" charset="0"/>
              </a:rPr>
              <a:t>bashrc</a:t>
            </a:r>
            <a:r>
              <a:rPr lang="en-US" dirty="0" smtClean="0">
                <a:cs typeface="Courier New" panose="02070309020205020404" pitchFamily="49" charset="0"/>
              </a:rPr>
              <a:t> in your favorite editor and append: </a:t>
            </a:r>
          </a:p>
          <a:p>
            <a:pPr marL="914400" lvl="2" indent="0">
              <a:buNone/>
            </a:pP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export PYTHONPATH=$PYTHONPATH:/your/path/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OpenDroneMap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SuperBuild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/install/lib/python2.7/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dist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-packages</a:t>
            </a:r>
          </a:p>
          <a:p>
            <a:pPr marL="914400" lvl="2" indent="0">
              <a:buNone/>
            </a:pP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export PYTHONPATH=$PYTHONPATH:/your/path/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OpenDroneMap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SuperBuild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opensfm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export LD_LIBRARY_PATH=$LD_LIBRARY_PATH:/your/path/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OpenDroneMap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SuperBuild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/install/lib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 smtClean="0">
                <a:cs typeface="Courier New" panose="02070309020205020404" pitchFamily="49" charset="0"/>
              </a:rPr>
              <a:t>Replace “/your/path/” appropriately</a:t>
            </a:r>
          </a:p>
          <a:p>
            <a:pPr lvl="1"/>
            <a:r>
              <a:rPr lang="en-US" dirty="0" smtClean="0">
                <a:cs typeface="Courier New" panose="02070309020205020404" pitchFamily="49" charset="0"/>
              </a:rPr>
              <a:t>Log out/in again </a:t>
            </a:r>
          </a:p>
        </p:txBody>
      </p:sp>
    </p:spTree>
    <p:extLst>
      <p:ext uri="{BB962C8B-B14F-4D97-AF65-F5344CB8AC3E}">
        <p14:creationId xmlns:p14="http://schemas.microsoft.com/office/powerpoint/2010/main" val="372447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</a:t>
            </a:r>
            <a:r>
              <a:rPr lang="en-US" dirty="0" err="1" smtClean="0"/>
              <a:t>OpenDroneMap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cs typeface="Courier New" panose="02070309020205020404" pitchFamily="49" charset="0"/>
              </a:rPr>
              <a:t>Project Setup:</a:t>
            </a:r>
          </a:p>
          <a:p>
            <a:pPr lvl="1"/>
            <a:r>
              <a:rPr lang="en-US" dirty="0" smtClean="0">
                <a:cs typeface="Courier New" panose="02070309020205020404" pitchFamily="49" charset="0"/>
              </a:rPr>
              <a:t>Create a project folder and places your images in an "images" directory:</a:t>
            </a:r>
          </a:p>
          <a:p>
            <a:pPr marL="457200" lvl="1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|-- /path/to/project/</a:t>
            </a:r>
          </a:p>
          <a:p>
            <a:pPr marL="457200" lvl="1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|-- images/</a:t>
            </a:r>
          </a:p>
          <a:p>
            <a:pPr marL="457200" lvl="1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|-- img-1234.jpg</a:t>
            </a:r>
          </a:p>
          <a:p>
            <a:pPr marL="457200" lvl="1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|-- ...</a:t>
            </a:r>
          </a:p>
          <a:p>
            <a:r>
              <a:rPr lang="en-US" dirty="0" smtClean="0">
                <a:cs typeface="Courier New" panose="02070309020205020404" pitchFamily="49" charset="0"/>
              </a:rPr>
              <a:t>Then run:</a:t>
            </a:r>
            <a:endParaRPr lang="en-US" dirty="0"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python run.py -–project-path /path/to/project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51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Inputs / Outputs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5801784" cy="435133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984" y="1825625"/>
            <a:ext cx="5381140" cy="346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4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5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97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71" y="6932"/>
            <a:ext cx="12198471" cy="650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OpenDroneMap</a:t>
            </a:r>
            <a:r>
              <a:rPr lang="en-US" dirty="0"/>
              <a:t> is an open source toolkit for aerial drone imagery.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It </a:t>
            </a:r>
            <a:r>
              <a:rPr lang="en-US" dirty="0"/>
              <a:t>is modern photogrammetry - fully automated matching, digital surface </a:t>
            </a:r>
            <a:r>
              <a:rPr lang="en-US" dirty="0" smtClean="0"/>
              <a:t>modelling, </a:t>
            </a:r>
            <a:r>
              <a:rPr lang="en-US" dirty="0"/>
              <a:t>and </a:t>
            </a:r>
            <a:r>
              <a:rPr lang="en-US" dirty="0" smtClean="0"/>
              <a:t>mosaicking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" y="784156"/>
            <a:ext cx="10144125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0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1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905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OpenDroneMap</a:t>
            </a:r>
            <a:r>
              <a:rPr lang="en-US" dirty="0" smtClean="0"/>
              <a:t>: 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Scalability</a:t>
            </a:r>
          </a:p>
          <a:p>
            <a:pPr lvl="1"/>
            <a:r>
              <a:rPr lang="en-US" dirty="0" smtClean="0"/>
              <a:t>Reduce memory footprint</a:t>
            </a:r>
          </a:p>
          <a:p>
            <a:pPr lvl="1"/>
            <a:r>
              <a:rPr lang="en-US" dirty="0" smtClean="0"/>
              <a:t>Data Partitioning</a:t>
            </a:r>
          </a:p>
          <a:p>
            <a:r>
              <a:rPr lang="en-US" dirty="0" smtClean="0"/>
              <a:t>Analysis</a:t>
            </a:r>
          </a:p>
          <a:p>
            <a:pPr lvl="1"/>
            <a:r>
              <a:rPr lang="en-US" dirty="0" smtClean="0"/>
              <a:t>Add automated DEM extraction</a:t>
            </a:r>
          </a:p>
          <a:p>
            <a:pPr lvl="1"/>
            <a:r>
              <a:rPr lang="en-US" dirty="0" smtClean="0"/>
              <a:t>Classification</a:t>
            </a:r>
          </a:p>
          <a:p>
            <a:r>
              <a:rPr lang="en-US" dirty="0" smtClean="0"/>
              <a:t>Mesh improvements</a:t>
            </a:r>
          </a:p>
          <a:p>
            <a:r>
              <a:rPr lang="en-US" dirty="0" smtClean="0"/>
              <a:t>Testing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99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WebODM</a:t>
            </a:r>
            <a:r>
              <a:rPr lang="en-US" dirty="0" smtClean="0"/>
              <a:t>: 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 </a:t>
            </a:r>
            <a:r>
              <a:rPr lang="en-US" dirty="0" smtClean="0"/>
              <a:t>display</a:t>
            </a:r>
          </a:p>
          <a:p>
            <a:r>
              <a:rPr lang="en-US" dirty="0" smtClean="0"/>
              <a:t>Volumetric Measurements</a:t>
            </a:r>
          </a:p>
          <a:p>
            <a:r>
              <a:rPr lang="en-US" dirty="0" smtClean="0"/>
              <a:t>Mission Planning</a:t>
            </a:r>
          </a:p>
          <a:p>
            <a:r>
              <a:rPr lang="en-US" dirty="0" smtClean="0"/>
              <a:t>Mobile </a:t>
            </a:r>
            <a:r>
              <a:rPr lang="en-US" dirty="0"/>
              <a:t>App for autonomous </a:t>
            </a:r>
            <a:r>
              <a:rPr lang="en-US" dirty="0" smtClean="0"/>
              <a:t>flight</a:t>
            </a:r>
          </a:p>
          <a:p>
            <a:r>
              <a:rPr lang="en-US" dirty="0" smtClean="0"/>
              <a:t>QGIS </a:t>
            </a:r>
            <a:r>
              <a:rPr lang="en-US" dirty="0"/>
              <a:t>integration</a:t>
            </a:r>
          </a:p>
        </p:txBody>
      </p:sp>
    </p:spTree>
    <p:extLst>
      <p:ext uri="{BB962C8B-B14F-4D97-AF65-F5344CB8AC3E}">
        <p14:creationId xmlns:p14="http://schemas.microsoft.com/office/powerpoint/2010/main" val="64799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Practical overview</a:t>
            </a:r>
          </a:p>
          <a:p>
            <a:r>
              <a:rPr lang="en-US" dirty="0" smtClean="0"/>
              <a:t>Anatomical breakdown</a:t>
            </a:r>
          </a:p>
          <a:p>
            <a:r>
              <a:rPr lang="en-US" dirty="0" smtClean="0"/>
              <a:t>Future Plans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5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Computer Vision</a:t>
            </a:r>
          </a:p>
          <a:p>
            <a:r>
              <a:rPr lang="en-US" dirty="0" smtClean="0"/>
              <a:t>Stereo </a:t>
            </a:r>
            <a:r>
              <a:rPr lang="en-US" dirty="0"/>
              <a:t>v</a:t>
            </a:r>
            <a:r>
              <a:rPr lang="en-US" dirty="0" smtClean="0"/>
              <a:t>iews of the world</a:t>
            </a:r>
          </a:p>
        </p:txBody>
      </p:sp>
    </p:spTree>
    <p:extLst>
      <p:ext uri="{BB962C8B-B14F-4D97-AF65-F5344CB8AC3E}">
        <p14:creationId xmlns:p14="http://schemas.microsoft.com/office/powerpoint/2010/main" val="181182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Photogrammetry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Structure from Motion</a:t>
            </a:r>
          </a:p>
          <a:p>
            <a:r>
              <a:rPr lang="en-US" dirty="0" smtClean="0"/>
              <a:t>Point Cloud Densification</a:t>
            </a:r>
          </a:p>
          <a:p>
            <a:r>
              <a:rPr lang="en-US" dirty="0" smtClean="0"/>
              <a:t>Poisson Surface Reconstruction</a:t>
            </a:r>
          </a:p>
          <a:p>
            <a:r>
              <a:rPr lang="en-US" dirty="0" smtClean="0"/>
              <a:t>Multi-View Stereo Texturing</a:t>
            </a:r>
          </a:p>
          <a:p>
            <a:r>
              <a:rPr lang="en-US" dirty="0" err="1" smtClean="0"/>
              <a:t>Orthophoto</a:t>
            </a:r>
            <a:r>
              <a:rPr lang="en-US" dirty="0" smtClean="0"/>
              <a:t> Generation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6887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 from 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Matches features extracted from images with overlap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42069"/>
            <a:ext cx="5368506" cy="35790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84" y="2342069"/>
            <a:ext cx="5363479" cy="3575652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1960323" y="2899775"/>
            <a:ext cx="6513535" cy="37578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2461364" y="4296427"/>
            <a:ext cx="6557376" cy="43841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2694063" y="5567820"/>
            <a:ext cx="6562671" cy="56366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070959" y="3933173"/>
            <a:ext cx="6551112" cy="106471"/>
          </a:xfrm>
          <a:prstGeom prst="line">
            <a:avLst/>
          </a:prstGeom>
          <a:ln w="25400">
            <a:solidFill>
              <a:schemeClr val="accent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44381" y="6324075"/>
            <a:ext cx="2315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Credit: Michelle Tobias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332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Point Cloud from Matching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43" y="2275898"/>
            <a:ext cx="10639557" cy="458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312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Dense Point Cloud from finding all matches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445" y="1551333"/>
            <a:ext cx="9128671" cy="514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381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628" y="1506954"/>
            <a:ext cx="9532744" cy="535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95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1639</TotalTime>
  <Words>390</Words>
  <Application>Microsoft Office PowerPoint</Application>
  <PresentationFormat>Widescreen</PresentationFormat>
  <Paragraphs>86</Paragraphs>
  <Slides>22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Presentation Layout</vt:lpstr>
      <vt:lpstr>Origins</vt:lpstr>
      <vt:lpstr>Photogrammetry Process</vt:lpstr>
      <vt:lpstr>Structure from Motion</vt:lpstr>
      <vt:lpstr>Point Cloud from Matching</vt:lpstr>
      <vt:lpstr>Dense Point Cloud from finding all matches</vt:lpstr>
      <vt:lpstr>Mesh</vt:lpstr>
      <vt:lpstr>Mesh</vt:lpstr>
      <vt:lpstr>Texturing</vt:lpstr>
      <vt:lpstr>Orthophoto Generation</vt:lpstr>
      <vt:lpstr>Installation</vt:lpstr>
      <vt:lpstr>Installation and Usage</vt:lpstr>
      <vt:lpstr>Installation (cont.)</vt:lpstr>
      <vt:lpstr>Running OpenDroneMap</vt:lpstr>
      <vt:lpstr>Inputs / Outputs</vt:lpstr>
      <vt:lpstr>PowerPoint Presentation</vt:lpstr>
      <vt:lpstr>PowerPoint Presentation</vt:lpstr>
      <vt:lpstr>PowerPoint Presentation</vt:lpstr>
      <vt:lpstr>OpenDroneMap: Future</vt:lpstr>
      <vt:lpstr>WebODM: Future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Dakota Benjamin</dc:creator>
  <cp:lastModifiedBy>Help Desk</cp:lastModifiedBy>
  <cp:revision>26</cp:revision>
  <dcterms:created xsi:type="dcterms:W3CDTF">2017-02-06T15:39:25Z</dcterms:created>
  <dcterms:modified xsi:type="dcterms:W3CDTF">2017-02-07T19:48:39Z</dcterms:modified>
</cp:coreProperties>
</file>

<file path=docProps/thumbnail.jpeg>
</file>